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258" r:id="rId2"/>
    <p:sldId id="284" r:id="rId3"/>
    <p:sldId id="263" r:id="rId4"/>
    <p:sldId id="259" r:id="rId5"/>
    <p:sldId id="266" r:id="rId6"/>
    <p:sldId id="260" r:id="rId7"/>
    <p:sldId id="285" r:id="rId8"/>
    <p:sldId id="286" r:id="rId9"/>
    <p:sldId id="287" r:id="rId10"/>
    <p:sldId id="264" r:id="rId11"/>
    <p:sldId id="262" r:id="rId12"/>
    <p:sldId id="265" r:id="rId13"/>
    <p:sldId id="268" r:id="rId14"/>
    <p:sldId id="283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80A7C-8B84-4064-8BC0-3AA4025E98F3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A10C2-E7C2-4739-84D0-9D909EC4C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A10C2-E7C2-4739-84D0-9D909EC4CC7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9/24/2014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481328"/>
            <a:ext cx="8229600" cy="279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>
            <a:spAutoFit/>
          </a:bodyPr>
          <a:lstStyle/>
          <a:p>
            <a:pPr>
              <a:buNone/>
            </a:pPr>
            <a:endParaRPr lang="en-US" sz="4400" dirty="0" smtClean="0"/>
          </a:p>
          <a:p>
            <a:pPr algn="ctr">
              <a:buNone/>
            </a:pPr>
            <a:r>
              <a:rPr lang="en-GB" sz="4400" dirty="0" smtClean="0"/>
              <a:t>		</a:t>
            </a:r>
            <a:r>
              <a:rPr lang="en-GB" sz="4400" b="1" dirty="0" smtClean="0"/>
              <a:t>PERAN MANAJEMEN </a:t>
            </a:r>
            <a:r>
              <a:rPr lang="en-GB" sz="4400" b="1" dirty="0" smtClean="0"/>
              <a:t>KEUANGAN</a:t>
            </a:r>
            <a:endParaRPr lang="en-US" sz="3600" dirty="0"/>
          </a:p>
          <a:p>
            <a:pPr marL="1000125" indent="-1000125" algn="just">
              <a:lnSpc>
                <a:spcPts val="4400"/>
              </a:lnSpc>
            </a:pPr>
            <a:endParaRPr lang="en-US" sz="40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685801"/>
          <a:ext cx="8534401" cy="626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3776"/>
                <a:gridCol w="1136961"/>
                <a:gridCol w="2950749"/>
                <a:gridCol w="1132915"/>
              </a:tblGrid>
              <a:tr h="348998">
                <a:tc gridSpan="2"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b="1" kern="1200" dirty="0" smtClean="0">
                          <a:solidFill>
                            <a:schemeClr val="lt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ASET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KEWAJIBAN DAN EKUITAS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Aset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Lancar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Kewajiban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Bank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xxx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Kewajiban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Jangka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Pendek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Piutang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Hutang</a:t>
                      </a: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perusahaan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Persediaan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Barang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smtClean="0"/>
                        <a:t>xxx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Biaya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terhutang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dirty="0" smtClean="0"/>
                        <a:t>Total </a:t>
                      </a:r>
                      <a:r>
                        <a:rPr lang="en-US" dirty="0" err="1" smtClean="0"/>
                        <a:t>Aset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Lancar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 smtClean="0"/>
                        <a:t>xxxx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</a:t>
                      </a:r>
                      <a:r>
                        <a:rPr lang="en-US" dirty="0" err="1" smtClean="0"/>
                        <a:t>Kewajiban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Jk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pdk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xxxx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Aset</a:t>
                      </a:r>
                      <a:r>
                        <a:rPr lang="en-US" b="1" dirty="0" smtClean="0"/>
                        <a:t>  </a:t>
                      </a:r>
                      <a:r>
                        <a:rPr lang="en-US" b="1" dirty="0" err="1" smtClean="0"/>
                        <a:t>Tidak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Lancar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Kewajiban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Jangka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Panjang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0746">
                <a:tc>
                  <a:txBody>
                    <a:bodyPr/>
                    <a:lstStyle/>
                    <a:p>
                      <a:r>
                        <a:rPr lang="en-US" dirty="0" smtClean="0"/>
                        <a:t>Tanah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Gedung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berbunga</a:t>
                      </a: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jk</a:t>
                      </a: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panjang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Kendaraan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peralatan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Ekuitas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07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kendaraan</a:t>
                      </a:r>
                      <a:r>
                        <a:rPr lang="en-US" dirty="0" smtClean="0"/>
                        <a:t> &amp;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peralatan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Modal </a:t>
                      </a:r>
                      <a:r>
                        <a:rPr lang="en-US" dirty="0" err="1" smtClean="0"/>
                        <a:t>saham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96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Inventaris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none" dirty="0" smtClean="0"/>
                        <a:t>xxx</a:t>
                      </a:r>
                      <a:endParaRPr lang="en-US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Saldo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laba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rugi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kumimoji="0" lang="en-US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Penyusutan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inventaris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smtClean="0"/>
                        <a:t>xxx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Laba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tahun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berjalan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en-US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xxx</a:t>
                      </a:r>
                      <a:endParaRPr kumimoji="0" lang="en-US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899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</a:t>
                      </a:r>
                      <a:r>
                        <a:rPr lang="en-US" b="1" dirty="0" err="1" smtClean="0"/>
                        <a:t>Aset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Tidak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Lancar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u="sng" dirty="0" err="1" smtClean="0"/>
                        <a:t>xxxx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</a:t>
                      </a:r>
                      <a:r>
                        <a:rPr lang="en-US" b="1" dirty="0" err="1" smtClean="0"/>
                        <a:t>Ekuitas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sng" dirty="0" err="1" smtClean="0"/>
                        <a:t>xxxx</a:t>
                      </a:r>
                      <a:endParaRPr lang="en-US" u="sng" dirty="0"/>
                    </a:p>
                  </a:txBody>
                  <a:tcPr/>
                </a:tc>
              </a:tr>
              <a:tr h="872494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</a:t>
                      </a:r>
                      <a:r>
                        <a:rPr lang="en-US" b="1" dirty="0" err="1" smtClean="0"/>
                        <a:t>Aset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Lancar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dan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Aset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Tidak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Lancar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 smtClean="0"/>
                        <a:t>xxxx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smtClean="0"/>
                        <a:t>Total Kewajiban dan Ekuitas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 err="1" smtClean="0"/>
                        <a:t>xxxx</a:t>
                      </a:r>
                      <a:endParaRPr lang="en-US" u="none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95800" cy="4111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Neraca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Lingkungan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</a:t>
            </a:r>
            <a:r>
              <a:rPr lang="en-US" i="1" dirty="0" smtClean="0"/>
              <a:t>financial markets</a:t>
            </a:r>
            <a:r>
              <a:rPr lang="en-US" dirty="0" smtClean="0"/>
              <a:t>),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</a:t>
            </a:r>
            <a:r>
              <a:rPr lang="en-US" i="1" dirty="0" smtClean="0"/>
              <a:t>financial institutions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(</a:t>
            </a:r>
            <a:r>
              <a:rPr lang="en-US" i="1" dirty="0" smtClean="0"/>
              <a:t>financial instruments</a:t>
            </a:r>
            <a:r>
              <a:rPr lang="en-US" dirty="0" smtClean="0"/>
              <a:t>).</a:t>
            </a:r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473891"/>
          </a:xfrm>
        </p:spPr>
        <p:txBody>
          <a:bodyPr>
            <a:normAutofit fontScale="77500" lnSpcReduction="20000"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en-US" b="1" i="1" dirty="0" err="1" smtClean="0"/>
              <a:t>Pasar</a:t>
            </a:r>
            <a:r>
              <a:rPr lang="en-US" b="1" i="1" dirty="0" smtClean="0"/>
              <a:t> </a:t>
            </a:r>
            <a:r>
              <a:rPr lang="en-US" b="1" i="1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r>
              <a:rPr lang="en-US" dirty="0" smtClean="0"/>
              <a:t> (financial asset)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sekurities</a:t>
            </a:r>
            <a:r>
              <a:rPr lang="en-US" dirty="0" smtClean="0"/>
              <a:t>. </a:t>
            </a:r>
            <a:r>
              <a:rPr lang="en-US" dirty="0" err="1" smtClean="0"/>
              <a:t>Sekurities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secarik</a:t>
            </a:r>
            <a:r>
              <a:rPr lang="en-US" dirty="0" smtClean="0"/>
              <a:t> </a:t>
            </a:r>
            <a:r>
              <a:rPr lang="en-US" dirty="0" err="1" smtClean="0"/>
              <a:t>kertas</a:t>
            </a:r>
            <a:r>
              <a:rPr lang="en-US" dirty="0" smtClean="0"/>
              <a:t> (</a:t>
            </a:r>
            <a:r>
              <a:rPr lang="en-US" dirty="0" err="1" smtClean="0"/>
              <a:t>surat</a:t>
            </a:r>
            <a:r>
              <a:rPr lang="en-US" dirty="0" smtClean="0"/>
              <a:t>)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riil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(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mesin-mesin</a:t>
            </a:r>
            <a:r>
              <a:rPr lang="en-US" dirty="0" smtClean="0"/>
              <a:t>, </a:t>
            </a:r>
            <a:r>
              <a:rPr lang="en-US" dirty="0" err="1" smtClean="0"/>
              <a:t>pabrik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baku</a:t>
            </a:r>
            <a:r>
              <a:rPr lang="en-US" dirty="0" smtClean="0"/>
              <a:t>,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dagangan</a:t>
            </a:r>
            <a:r>
              <a:rPr lang="en-US" dirty="0" smtClean="0"/>
              <a:t>, </a:t>
            </a:r>
            <a:r>
              <a:rPr lang="en-US" dirty="0" err="1" smtClean="0"/>
              <a:t>merek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r>
              <a:rPr lang="en-US" dirty="0" smtClean="0"/>
              <a:t>.) </a:t>
            </a:r>
          </a:p>
          <a:p>
            <a:pPr marL="624078" lvl="0" indent="-514350">
              <a:buFont typeface="+mj-lt"/>
              <a:buAutoNum type="arabicPeriod"/>
            </a:pPr>
            <a:r>
              <a:rPr lang="en-US" b="1" i="1" dirty="0" err="1" smtClean="0"/>
              <a:t>Lembaga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intermediari</a:t>
            </a:r>
            <a:r>
              <a:rPr lang="en-US" dirty="0" smtClean="0"/>
              <a:t> (financial intermediation)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mempertemukan</a:t>
            </a:r>
            <a:r>
              <a:rPr lang="en-US" dirty="0" smtClean="0"/>
              <a:t> unit surplus </a:t>
            </a:r>
            <a:r>
              <a:rPr lang="en-US" dirty="0" err="1" smtClean="0"/>
              <a:t>dengan</a:t>
            </a:r>
            <a:r>
              <a:rPr lang="en-US" dirty="0" smtClean="0"/>
              <a:t> unit </a:t>
            </a:r>
            <a:r>
              <a:rPr lang="en-US" dirty="0" err="1" smtClean="0"/>
              <a:t>defisit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moneter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Bank </a:t>
            </a:r>
            <a:r>
              <a:rPr lang="en-US" dirty="0" err="1" smtClean="0"/>
              <a:t>sentral</a:t>
            </a:r>
            <a:r>
              <a:rPr lang="en-US" dirty="0" smtClean="0"/>
              <a:t>, Bank </a:t>
            </a:r>
            <a:r>
              <a:rPr lang="en-US" dirty="0" err="1" smtClean="0"/>
              <a:t>pencipta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giral</a:t>
            </a:r>
            <a:r>
              <a:rPr lang="en-US" dirty="0" smtClean="0"/>
              <a:t>/bank </a:t>
            </a:r>
            <a:r>
              <a:rPr lang="en-US" dirty="0" err="1" smtClean="0"/>
              <a:t>umum</a:t>
            </a:r>
            <a:r>
              <a:rPr lang="en-US" dirty="0" smtClean="0"/>
              <a:t>.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moneter</a:t>
            </a:r>
            <a:r>
              <a:rPr lang="en-US" dirty="0" smtClean="0"/>
              <a:t> (bank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pencipta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giral</a:t>
            </a:r>
            <a:r>
              <a:rPr lang="en-US" dirty="0" smtClean="0"/>
              <a:t>/BPR),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asuransi</a:t>
            </a:r>
            <a:r>
              <a:rPr lang="en-US" dirty="0" smtClean="0"/>
              <a:t>,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pensiun</a:t>
            </a:r>
            <a:r>
              <a:rPr lang="en-US" dirty="0" smtClean="0"/>
              <a:t>,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modal, </a:t>
            </a:r>
            <a:r>
              <a:rPr lang="en-US" dirty="0" err="1" smtClean="0"/>
              <a:t>dll</a:t>
            </a:r>
            <a:r>
              <a:rPr lang="en-US" dirty="0" smtClean="0"/>
              <a:t>. </a:t>
            </a:r>
          </a:p>
          <a:p>
            <a:pPr marL="624078" lvl="0" indent="-514350">
              <a:buFont typeface="+mj-lt"/>
              <a:buAutoNum type="arabicPeriod"/>
            </a:pPr>
            <a:r>
              <a:rPr lang="en-US" b="1" i="1" dirty="0" err="1" smtClean="0"/>
              <a:t>Instrumen</a:t>
            </a:r>
            <a:r>
              <a:rPr lang="en-US" b="1" i="1" dirty="0" smtClean="0"/>
              <a:t> </a:t>
            </a:r>
            <a:r>
              <a:rPr lang="en-US" b="1" i="1" dirty="0" err="1" smtClean="0"/>
              <a:t>Keuangan</a:t>
            </a:r>
            <a:r>
              <a:rPr lang="en-US" dirty="0" smtClean="0"/>
              <a:t>,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hutang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 smtClean="0"/>
              <a:t>Pengertian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perhitunganaliran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( Present Value )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.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diskonto</a:t>
            </a:r>
            <a:r>
              <a:rPr lang="en-US" dirty="0" smtClean="0"/>
              <a:t> ( discount factor ). </a:t>
            </a:r>
          </a:p>
          <a:p>
            <a:endParaRPr lang="en-US" dirty="0" smtClean="0"/>
          </a:p>
          <a:p>
            <a:pPr>
              <a:buNone/>
            </a:pPr>
            <a:r>
              <a:rPr lang="id-ID" dirty="0" smtClean="0"/>
              <a:t>Investasi dalam a</a:t>
            </a:r>
            <a:r>
              <a:rPr lang="en-US" dirty="0" smtClean="0"/>
              <a:t>set</a:t>
            </a:r>
            <a:r>
              <a:rPr lang="id-ID" dirty="0" smtClean="0"/>
              <a:t> tetap </a:t>
            </a:r>
            <a:r>
              <a:rPr lang="en-US" dirty="0" smtClean="0"/>
              <a:t>yang</a:t>
            </a:r>
            <a:r>
              <a:rPr lang="id-ID" dirty="0" smtClean="0"/>
              <a:t>bersifat jangka panjang.</a:t>
            </a:r>
          </a:p>
          <a:p>
            <a:r>
              <a:rPr lang="id-ID" dirty="0" smtClean="0"/>
              <a:t>Bunga : sejumlah uang yang dibayarkan sebagai kompensasi terhadap apa yang dapat diperoleh dengan penggunaan uang tersebut.</a:t>
            </a:r>
          </a:p>
          <a:p>
            <a:r>
              <a:rPr lang="id-ID" dirty="0" smtClean="0"/>
              <a:t>Hal yang perlu dipahami dalam pembelanjaan yang berhubungan dengan capital budgeting adalah </a:t>
            </a:r>
            <a:r>
              <a:rPr lang="id-ID" i="1" dirty="0" smtClean="0"/>
              <a:t>konsep bunga</a:t>
            </a:r>
            <a:r>
              <a:rPr lang="id-ID" dirty="0" smtClean="0"/>
              <a:t> </a:t>
            </a:r>
            <a:r>
              <a:rPr lang="id-ID" i="1" dirty="0" smtClean="0"/>
              <a:t>majemuk </a:t>
            </a:r>
            <a:r>
              <a:rPr lang="id-ID" dirty="0" smtClean="0"/>
              <a:t>dan </a:t>
            </a:r>
            <a:r>
              <a:rPr lang="id-ID" i="1" dirty="0" smtClean="0"/>
              <a:t>nilai sekarang</a:t>
            </a:r>
            <a:r>
              <a:rPr lang="id-ID" dirty="0" smtClean="0"/>
              <a:t>.</a:t>
            </a:r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762000" y="457200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 smtClean="0"/>
              <a:t>NILAI WAKTU UANG</a:t>
            </a:r>
            <a:r>
              <a:rPr lang="en-US" sz="2400" b="1" dirty="0" smtClean="0"/>
              <a:t> </a:t>
            </a:r>
            <a:r>
              <a:rPr lang="id-ID" sz="2400" b="1" dirty="0" smtClean="0"/>
              <a:t>(TIME VALUE OF MONEY)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438400" y="533400"/>
            <a:ext cx="5105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bg1"/>
                </a:solidFill>
              </a:rPr>
              <a:t>MODEL- MODEL  </a:t>
            </a:r>
            <a:r>
              <a:rPr lang="en-US" sz="2000" b="1" dirty="0" smtClean="0">
                <a:solidFill>
                  <a:schemeClr val="bg1"/>
                </a:solidFill>
              </a:rPr>
              <a:t>Time Value of Money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381000" y="2057400"/>
            <a:ext cx="2144183" cy="113109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>
                  <a:gamma/>
                  <a:shade val="4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lIns="12700" tIns="12700" rIns="12700" bIns="12700"/>
          <a:lstStyle/>
          <a:p>
            <a:endParaRPr lang="en-US" sz="1600" b="1">
              <a:solidFill>
                <a:schemeClr val="bg1"/>
              </a:solidFill>
            </a:endParaRPr>
          </a:p>
          <a:p>
            <a:pPr algn="ctr"/>
            <a:endParaRPr lang="en-US" sz="1600" b="1">
              <a:solidFill>
                <a:schemeClr val="bg1"/>
              </a:solidFill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TIME VALUE</a:t>
            </a:r>
          </a:p>
          <a:p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3429000" y="1447800"/>
            <a:ext cx="2032000" cy="82510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>
                  <a:gamma/>
                  <a:shade val="4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lIns="12700" tIns="12700" rIns="12700" bIns="12700"/>
          <a:lstStyle/>
          <a:p>
            <a:pPr algn="ctr"/>
            <a:endParaRPr lang="en-US" sz="1600" b="1">
              <a:solidFill>
                <a:schemeClr val="bg1"/>
              </a:solidFill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FUTURE  VALUE</a:t>
            </a:r>
          </a:p>
          <a:p>
            <a:pPr algn="ctr"/>
            <a:endParaRPr lang="en-US" sz="1600" b="1">
              <a:solidFill>
                <a:schemeClr val="bg1"/>
              </a:solidFill>
              <a:latin typeface="Century Gothic" pitchFamily="34" charset="0"/>
            </a:endParaRPr>
          </a:p>
          <a:p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3505200" y="3276600"/>
            <a:ext cx="1930400" cy="8274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>
                  <a:gamma/>
                  <a:shade val="4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lIns="12700" tIns="12700" rIns="12700" bIns="12700"/>
          <a:lstStyle/>
          <a:p>
            <a:r>
              <a:rPr lang="en-US" sz="1600" b="1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latin typeface="Century Gothic" pitchFamily="34" charset="0"/>
              </a:rPr>
              <a:t>PRESENT  VALUE</a:t>
            </a: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6400800" y="1371600"/>
            <a:ext cx="2336800" cy="8572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>
                  <a:gamma/>
                  <a:shade val="4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lIns="12700" tIns="12700" rIns="12700" bIns="12700"/>
          <a:lstStyle/>
          <a:p>
            <a:pPr algn="ctr"/>
            <a:endParaRPr lang="en-US" sz="1600" b="1">
              <a:solidFill>
                <a:schemeClr val="bg1"/>
              </a:solidFill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FUTURE VALUE</a:t>
            </a:r>
          </a:p>
          <a:p>
            <a:pPr algn="ctr"/>
            <a:r>
              <a:rPr lang="en-US" sz="1600" b="1">
                <a:solidFill>
                  <a:schemeClr val="bg1"/>
                </a:solidFill>
              </a:rPr>
              <a:t>OF  ANUITY</a:t>
            </a:r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6324600" y="3352800"/>
            <a:ext cx="2438400" cy="9334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00">
                  <a:gamma/>
                  <a:shade val="4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lIns="12700" tIns="12700" rIns="12700" bIns="12700"/>
          <a:lstStyle/>
          <a:p>
            <a:pPr algn="ctr"/>
            <a:endParaRPr lang="en-US" sz="1600" b="1">
              <a:solidFill>
                <a:schemeClr val="bg1"/>
              </a:solidFill>
              <a:latin typeface="Century Gothic" pitchFamily="34" charset="0"/>
            </a:endParaRPr>
          </a:p>
          <a:p>
            <a:pPr algn="ctr"/>
            <a:r>
              <a:rPr lang="en-US" sz="1600" b="1">
                <a:solidFill>
                  <a:schemeClr val="bg1"/>
                </a:solidFill>
                <a:latin typeface="Century Gothic" pitchFamily="34" charset="0"/>
              </a:rPr>
              <a:t>PRESENT  VALUE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latin typeface="Century Gothic" pitchFamily="34" charset="0"/>
              </a:rPr>
              <a:t>OF  ANUITY</a:t>
            </a: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 flipV="1">
            <a:off x="2514600" y="1905000"/>
            <a:ext cx="859367" cy="733425"/>
          </a:xfrm>
          <a:prstGeom prst="line">
            <a:avLst/>
          </a:prstGeom>
          <a:noFill/>
          <a:ln w="38100" cmpd="sng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2590800" y="2819400"/>
            <a:ext cx="859367" cy="878681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5486400" y="1905000"/>
            <a:ext cx="857249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5410200" y="3733800"/>
            <a:ext cx="857249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85800" y="44958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TVM </a:t>
            </a:r>
            <a:r>
              <a:rPr lang="en-US" b="1" dirty="0" err="1" smtClean="0">
                <a:solidFill>
                  <a:schemeClr val="bg1"/>
                </a:solidFill>
              </a:rPr>
              <a:t>ini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muncul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karena</a:t>
            </a: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adanya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pengaruh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inflasi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suku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bunga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nilai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mata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uang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asing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faktor-faktor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makro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lainnya</a:t>
            </a:r>
            <a:r>
              <a:rPr lang="en-US" b="1" dirty="0" smtClean="0">
                <a:solidFill>
                  <a:schemeClr val="bg1"/>
                </a:solidFill>
              </a:rPr>
              <a:t>. 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 animBg="1"/>
      <p:bldP spid="3086" grpId="0" animBg="1"/>
      <p:bldP spid="30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id-ID" dirty="0" smtClean="0"/>
              <a:t>Bunga majemuk adalah penjumlahan dari uang pada permulaan periode atau jumlah modal pokok dengan jumlah bunga yang diperoleh selama periode tersebut.</a:t>
            </a:r>
          </a:p>
          <a:p>
            <a:endParaRPr lang="id-ID" dirty="0" smtClean="0"/>
          </a:p>
          <a:p>
            <a:r>
              <a:rPr lang="id-ID" sz="3600" b="1" dirty="0" smtClean="0"/>
              <a:t>Nilai masa depan (Future Value)</a:t>
            </a:r>
          </a:p>
          <a:p>
            <a:r>
              <a:rPr lang="id-ID" dirty="0" smtClean="0"/>
              <a:t>Rumusan umum</a:t>
            </a:r>
          </a:p>
          <a:p>
            <a:r>
              <a:rPr lang="id-ID" dirty="0" smtClean="0"/>
              <a:t>FVn = PV(1 + i )n</a:t>
            </a:r>
          </a:p>
          <a:p>
            <a:r>
              <a:rPr lang="id-ID" dirty="0" smtClean="0"/>
              <a:t>Di mana :</a:t>
            </a:r>
          </a:p>
          <a:p>
            <a:r>
              <a:rPr lang="id-ID" dirty="0" smtClean="0"/>
              <a:t>FVn = Nilai masa depan investasi n tahun</a:t>
            </a:r>
          </a:p>
          <a:p>
            <a:r>
              <a:rPr lang="id-ID" dirty="0" smtClean="0"/>
              <a:t>PV </a:t>
            </a:r>
            <a:r>
              <a:rPr lang="en-US" dirty="0" smtClean="0"/>
              <a:t>  </a:t>
            </a:r>
            <a:r>
              <a:rPr lang="id-ID" dirty="0" smtClean="0"/>
              <a:t>= Jumlah investasi awal</a:t>
            </a:r>
          </a:p>
          <a:p>
            <a:r>
              <a:rPr lang="id-ID" dirty="0" smtClean="0"/>
              <a:t>n </a:t>
            </a:r>
            <a:r>
              <a:rPr lang="en-US" dirty="0" smtClean="0"/>
              <a:t>   </a:t>
            </a:r>
            <a:r>
              <a:rPr lang="id-ID" dirty="0" smtClean="0"/>
              <a:t>= Jumlah tahun</a:t>
            </a:r>
          </a:p>
          <a:p>
            <a:r>
              <a:rPr lang="id-ID" dirty="0" smtClean="0"/>
              <a:t>i </a:t>
            </a:r>
            <a:r>
              <a:rPr lang="en-US" dirty="0" smtClean="0"/>
              <a:t>    </a:t>
            </a:r>
            <a:r>
              <a:rPr lang="id-ID" dirty="0" smtClean="0"/>
              <a:t>= Tingkat suku bunga</a:t>
            </a:r>
          </a:p>
          <a:p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FV = </a:t>
            </a:r>
            <a:r>
              <a:rPr lang="en-US" dirty="0" err="1" smtClean="0"/>
              <a:t>Pv</a:t>
            </a:r>
            <a:r>
              <a:rPr lang="en-US" dirty="0" smtClean="0"/>
              <a:t> + I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FV = </a:t>
            </a:r>
            <a:r>
              <a:rPr lang="en-US" dirty="0" err="1" smtClean="0"/>
              <a:t>Pv</a:t>
            </a:r>
            <a:r>
              <a:rPr lang="en-US" dirty="0" smtClean="0"/>
              <a:t> + </a:t>
            </a:r>
            <a:r>
              <a:rPr lang="en-US" dirty="0" err="1" smtClean="0"/>
              <a:t>Pvi</a:t>
            </a:r>
            <a:endParaRPr lang="id-ID" dirty="0" smtClean="0"/>
          </a:p>
          <a:p>
            <a:r>
              <a:rPr lang="id-ID" dirty="0" smtClean="0"/>
              <a:t>FV</a:t>
            </a:r>
            <a:r>
              <a:rPr lang="id-ID" baseline="-25000" dirty="0" smtClean="0"/>
              <a:t>0</a:t>
            </a:r>
            <a:r>
              <a:rPr lang="id-ID" dirty="0" smtClean="0"/>
              <a:t> = Pv(1+i)</a:t>
            </a:r>
            <a:r>
              <a:rPr lang="id-ID" baseline="30000" dirty="0" smtClean="0"/>
              <a:t>n </a:t>
            </a:r>
            <a:endParaRPr lang="id-ID" dirty="0" smtClean="0"/>
          </a:p>
          <a:p>
            <a:r>
              <a:rPr lang="id-ID" dirty="0" smtClean="0"/>
              <a:t>atau  FV</a:t>
            </a:r>
            <a:r>
              <a:rPr lang="id-ID" baseline="-25000" dirty="0" smtClean="0"/>
              <a:t>n</a:t>
            </a:r>
            <a:r>
              <a:rPr lang="id-ID" dirty="0" smtClean="0"/>
              <a:t> = Pv(FVIF</a:t>
            </a:r>
            <a:r>
              <a:rPr lang="id-ID" baseline="-25000" dirty="0" smtClean="0"/>
              <a:t>i,n</a:t>
            </a:r>
            <a:r>
              <a:rPr lang="id-ID" dirty="0" smtClean="0"/>
              <a:t>)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2117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id-ID" b="1" dirty="0" smtClean="0"/>
              <a:t>Contoh: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Yasmin</a:t>
            </a:r>
            <a:r>
              <a:rPr lang="id-ID" dirty="0" smtClean="0"/>
              <a:t> menyimpan uang sebesar Rp. 1.000 di bank</a:t>
            </a:r>
            <a:r>
              <a:rPr lang="en-US" dirty="0" smtClean="0"/>
              <a:t> </a:t>
            </a:r>
            <a:r>
              <a:rPr lang="id-ID" dirty="0" smtClean="0"/>
              <a:t>BNI dengan tingkat suku bunga 6 % setahun.</a:t>
            </a:r>
          </a:p>
          <a:p>
            <a:pPr>
              <a:buNone/>
            </a:pPr>
            <a:r>
              <a:rPr lang="id-ID" b="1" dirty="0" smtClean="0"/>
              <a:t>Uang pada tahun pertama</a:t>
            </a:r>
          </a:p>
          <a:p>
            <a:r>
              <a:rPr lang="id-ID" dirty="0" smtClean="0"/>
              <a:t>FV1 = PV(1 + i )</a:t>
            </a:r>
          </a:p>
          <a:p>
            <a:r>
              <a:rPr lang="id-ID" dirty="0" smtClean="0"/>
              <a:t>= 1.000 ( 1 + 0,06 )</a:t>
            </a:r>
          </a:p>
          <a:p>
            <a:r>
              <a:rPr lang="id-ID" dirty="0" smtClean="0"/>
              <a:t>= 1.000 ( 1.06 )</a:t>
            </a:r>
          </a:p>
          <a:p>
            <a:r>
              <a:rPr lang="id-ID" dirty="0" smtClean="0"/>
              <a:t>= 1.060</a:t>
            </a:r>
          </a:p>
          <a:p>
            <a:pPr>
              <a:buNone/>
            </a:pPr>
            <a:r>
              <a:rPr lang="id-ID" b="1" dirty="0" smtClean="0"/>
              <a:t>Uang pada tahun ke empat</a:t>
            </a:r>
          </a:p>
          <a:p>
            <a:r>
              <a:rPr lang="id-ID" dirty="0" smtClean="0"/>
              <a:t>FV4 = PV(1 + i )4</a:t>
            </a:r>
          </a:p>
          <a:p>
            <a:r>
              <a:rPr lang="id-ID" dirty="0" smtClean="0"/>
              <a:t>= 1.000 ( 1.06 )4</a:t>
            </a:r>
          </a:p>
          <a:p>
            <a:r>
              <a:rPr lang="id-ID" dirty="0" smtClean="0"/>
              <a:t>= 1.262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4582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b="1" dirty="0" smtClean="0"/>
              <a:t>Bunga majemuk dengan periode non-tahunan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id-ID" dirty="0" smtClean="0"/>
              <a:t>Untuk mencari nilai masa depan suatu investasi yang dimajemukan dalam periode non-tahunan.</a:t>
            </a:r>
          </a:p>
          <a:p>
            <a:pPr>
              <a:buNone/>
            </a:pPr>
            <a:r>
              <a:rPr lang="en-US" dirty="0" smtClean="0"/>
              <a:t>          </a:t>
            </a:r>
            <a:r>
              <a:rPr lang="id-ID" dirty="0" smtClean="0"/>
              <a:t>FVn = PV(1 + i/m )nm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id-ID" dirty="0" smtClean="0"/>
              <a:t>Di mana :</a:t>
            </a:r>
          </a:p>
          <a:p>
            <a:r>
              <a:rPr lang="id-ID" dirty="0" smtClean="0"/>
              <a:t>FVn = Nilai masa depan investasi n tahun</a:t>
            </a:r>
          </a:p>
          <a:p>
            <a:r>
              <a:rPr lang="id-ID" dirty="0" smtClean="0"/>
              <a:t>PV </a:t>
            </a:r>
            <a:r>
              <a:rPr lang="en-US" dirty="0" smtClean="0"/>
              <a:t>  </a:t>
            </a:r>
            <a:r>
              <a:rPr lang="id-ID" dirty="0" smtClean="0"/>
              <a:t>= Jumlah investasi awal</a:t>
            </a:r>
          </a:p>
          <a:p>
            <a:r>
              <a:rPr lang="id-ID" dirty="0" smtClean="0"/>
              <a:t>n </a:t>
            </a:r>
            <a:r>
              <a:rPr lang="en-US" dirty="0" smtClean="0"/>
              <a:t>    </a:t>
            </a:r>
            <a:r>
              <a:rPr lang="id-ID" dirty="0" smtClean="0"/>
              <a:t>= Jumlah tahun</a:t>
            </a:r>
          </a:p>
          <a:p>
            <a:r>
              <a:rPr lang="id-ID" dirty="0" smtClean="0"/>
              <a:t>i </a:t>
            </a:r>
            <a:r>
              <a:rPr lang="en-US" dirty="0" smtClean="0"/>
              <a:t>     </a:t>
            </a:r>
            <a:r>
              <a:rPr lang="id-ID" dirty="0" smtClean="0"/>
              <a:t>= Tingkat suku bunga (diskonto)</a:t>
            </a:r>
          </a:p>
          <a:p>
            <a:r>
              <a:rPr lang="id-ID" dirty="0" smtClean="0"/>
              <a:t>m </a:t>
            </a:r>
            <a:r>
              <a:rPr lang="en-US" dirty="0" smtClean="0"/>
              <a:t>   </a:t>
            </a:r>
            <a:r>
              <a:rPr lang="id-ID" dirty="0" smtClean="0"/>
              <a:t>= Jumlah berapa kali pemajemukan terjadi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b="1" dirty="0" smtClean="0"/>
              <a:t>Contoh kasus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/>
              <a:t>Yasmin</a:t>
            </a:r>
            <a:r>
              <a:rPr lang="id-ID" dirty="0" smtClean="0"/>
              <a:t> akan menabung $ 100 dengan tingkat suku bunga 12 % dimajemukan dengan kuartalan, berapa pertumbuhan investasi tersebut di akhir tahun kelima ?</a:t>
            </a:r>
          </a:p>
          <a:p>
            <a:pPr lvl="2"/>
            <a:r>
              <a:rPr lang="id-ID" dirty="0" smtClean="0"/>
              <a:t>PV = $ 100</a:t>
            </a:r>
            <a:r>
              <a:rPr lang="en-US" dirty="0" smtClean="0"/>
              <a:t> , </a:t>
            </a:r>
            <a:r>
              <a:rPr lang="id-ID" dirty="0" smtClean="0"/>
              <a:t>i = 12 % (0,12)</a:t>
            </a:r>
          </a:p>
          <a:p>
            <a:pPr lvl="2"/>
            <a:r>
              <a:rPr lang="id-ID" dirty="0" smtClean="0"/>
              <a:t>n = 5</a:t>
            </a:r>
            <a:r>
              <a:rPr lang="en-US" dirty="0" smtClean="0"/>
              <a:t>, </a:t>
            </a:r>
            <a:r>
              <a:rPr lang="id-ID" dirty="0" smtClean="0"/>
              <a:t>m = 4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id-ID" dirty="0" smtClean="0"/>
              <a:t>Perhitungan FVn = PV(1 + i/m )nm</a:t>
            </a:r>
          </a:p>
          <a:p>
            <a:r>
              <a:rPr lang="id-ID" dirty="0" smtClean="0"/>
              <a:t>FV5 = $ 100(1 + 0,12/4 )4.5</a:t>
            </a:r>
          </a:p>
          <a:p>
            <a:r>
              <a:rPr lang="id-ID" dirty="0" smtClean="0"/>
              <a:t>= $ 100(1 + 0,3 )20</a:t>
            </a:r>
          </a:p>
          <a:p>
            <a:r>
              <a:rPr lang="id-ID" dirty="0" smtClean="0"/>
              <a:t>= $ 100 (1.806)</a:t>
            </a:r>
          </a:p>
          <a:p>
            <a:r>
              <a:rPr lang="id-ID" dirty="0" smtClean="0"/>
              <a:t>= $ 180,60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Pengertian:</a:t>
            </a:r>
          </a:p>
          <a:p>
            <a:r>
              <a:rPr lang="id-ID" dirty="0" smtClean="0"/>
              <a:t>Tanggungjawab manajer keuangan</a:t>
            </a:r>
          </a:p>
          <a:p>
            <a:r>
              <a:rPr lang="id-ID" dirty="0" smtClean="0"/>
              <a:t>Peluang Karier </a:t>
            </a:r>
          </a:p>
          <a:p>
            <a:r>
              <a:rPr lang="id-ID" dirty="0" smtClean="0"/>
              <a:t>Jenis Perusahaan</a:t>
            </a:r>
          </a:p>
          <a:p>
            <a:r>
              <a:rPr lang="id-ID" dirty="0" smtClean="0"/>
              <a:t>Tujuan Perusahaan</a:t>
            </a:r>
          </a:p>
          <a:p>
            <a:r>
              <a:rPr lang="id-ID" dirty="0" smtClean="0"/>
              <a:t>Agency Problem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MATERI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id-ID" dirty="0" smtClean="0"/>
              <a:t>Peranan manajemen keuangan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 smtClean="0"/>
              <a:t>Nilai sekarang atas pembayaran masa depan</a:t>
            </a:r>
          </a:p>
          <a:p>
            <a:endParaRPr lang="id-ID" dirty="0" smtClean="0"/>
          </a:p>
          <a:p>
            <a:r>
              <a:rPr lang="id-ID" dirty="0" smtClean="0"/>
              <a:t>Nilai sekarang dipengaruhi:</a:t>
            </a:r>
          </a:p>
          <a:p>
            <a:r>
              <a:rPr lang="id-ID" dirty="0" smtClean="0"/>
              <a:t>-</a:t>
            </a:r>
            <a:r>
              <a:rPr lang="en-US" dirty="0" smtClean="0"/>
              <a:t> </a:t>
            </a:r>
            <a:r>
              <a:rPr lang="id-ID" dirty="0" smtClean="0"/>
              <a:t>Tingkat bunga majemuk</a:t>
            </a:r>
          </a:p>
          <a:p>
            <a:r>
              <a:rPr lang="id-ID" dirty="0" smtClean="0"/>
              <a:t>- Investasi yang diharapkan </a:t>
            </a:r>
          </a:p>
          <a:p>
            <a:endParaRPr lang="id-ID" dirty="0" smtClean="0"/>
          </a:p>
          <a:p>
            <a:r>
              <a:rPr lang="en-US" sz="3800" b="1" dirty="0" smtClean="0"/>
              <a:t>PV =        </a:t>
            </a:r>
            <a:r>
              <a:rPr lang="id-ID" sz="3800" b="1" dirty="0" smtClean="0"/>
              <a:t>FV</a:t>
            </a:r>
            <a:r>
              <a:rPr lang="id-ID" sz="3800" b="1" baseline="-25000" dirty="0" smtClean="0"/>
              <a:t>   /    </a:t>
            </a:r>
            <a:r>
              <a:rPr lang="id-ID" sz="3800" b="1" dirty="0" smtClean="0"/>
              <a:t>(1+i)</a:t>
            </a:r>
            <a:r>
              <a:rPr lang="id-ID" sz="3800" b="1" baseline="30000" dirty="0" smtClean="0"/>
              <a:t>n </a:t>
            </a:r>
          </a:p>
          <a:p>
            <a:endParaRPr lang="id-ID" baseline="30000" dirty="0" smtClean="0"/>
          </a:p>
          <a:p>
            <a:r>
              <a:rPr lang="id-ID" sz="3500" baseline="30000" dirty="0" smtClean="0"/>
              <a:t>PV</a:t>
            </a:r>
            <a:r>
              <a:rPr lang="id-ID" baseline="30000" dirty="0" smtClean="0"/>
              <a:t>	=</a:t>
            </a:r>
            <a:r>
              <a:rPr lang="id-ID" dirty="0" smtClean="0"/>
              <a:t> Nilai sekarang</a:t>
            </a:r>
          </a:p>
          <a:p>
            <a:r>
              <a:rPr lang="id-ID" dirty="0" smtClean="0"/>
              <a:t>FV	= Nilai masa depan</a:t>
            </a:r>
          </a:p>
          <a:p>
            <a:r>
              <a:rPr lang="id-ID" dirty="0" smtClean="0"/>
              <a:t>N	= Jumlah tahun</a:t>
            </a:r>
          </a:p>
          <a:p>
            <a:r>
              <a:rPr lang="id-ID" dirty="0" smtClean="0"/>
              <a:t>I	= tingkat suku bunga</a:t>
            </a:r>
          </a:p>
          <a:p>
            <a:r>
              <a:rPr lang="id-ID" baseline="-25000" dirty="0" smtClean="0"/>
              <a:t> 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id-ID" dirty="0" smtClean="0"/>
              <a:t>Present Value (PV)</a:t>
            </a:r>
            <a:endParaRPr lang="id-ID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685800"/>
            <a:ext cx="8610600" cy="5321491"/>
          </a:xfrm>
        </p:spPr>
        <p:txBody>
          <a:bodyPr>
            <a:normAutofit/>
          </a:bodyPr>
          <a:lstStyle/>
          <a:p>
            <a:r>
              <a:rPr lang="id-ID" dirty="0" smtClean="0"/>
              <a:t>Contoh:</a:t>
            </a:r>
          </a:p>
          <a:p>
            <a:pPr>
              <a:buNone/>
            </a:pPr>
            <a:r>
              <a:rPr lang="id-ID" dirty="0" smtClean="0"/>
              <a:t>Berapa nilai sekarang dari $ 500 yang diterima</a:t>
            </a:r>
          </a:p>
          <a:p>
            <a:pPr>
              <a:buNone/>
            </a:pPr>
            <a:r>
              <a:rPr lang="id-ID" dirty="0" smtClean="0"/>
              <a:t>10 tahun kemudian jika tingkat diskontonya 6% ?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PV = FVn /(1 + i)n</a:t>
            </a:r>
          </a:p>
          <a:p>
            <a:r>
              <a:rPr lang="id-ID" dirty="0" smtClean="0"/>
              <a:t>= $ 500 [ 1/(1 + 0.06)10 ]</a:t>
            </a:r>
          </a:p>
          <a:p>
            <a:r>
              <a:rPr lang="id-ID" dirty="0" smtClean="0"/>
              <a:t>= $ 500 [ 1 / 1.791 ]</a:t>
            </a:r>
          </a:p>
          <a:p>
            <a:r>
              <a:rPr lang="id-ID" dirty="0" smtClean="0"/>
              <a:t>= $ 500 [ 0.558 ]</a:t>
            </a:r>
          </a:p>
          <a:p>
            <a:r>
              <a:rPr lang="id-ID" dirty="0" smtClean="0"/>
              <a:t>= $ 279</a:t>
            </a:r>
          </a:p>
          <a:p>
            <a:r>
              <a:rPr lang="id-ID" dirty="0" smtClean="0"/>
              <a:t>Atau $ 500 / 1.791 = $ 279</a:t>
            </a:r>
            <a:endParaRPr lang="id-ID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Cara lain untuk mencari nilai sekarang,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id-ID" dirty="0" smtClean="0"/>
              <a:t>maka factor bunga ke nilai sekarang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id-ID" dirty="0" smtClean="0"/>
              <a:t>[ 1 /( 1 + I )n ] adalah PVIF (IF) dengan cara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id-ID" dirty="0" smtClean="0"/>
              <a:t>melihat table </a:t>
            </a:r>
            <a:r>
              <a:rPr lang="id-ID" i="1" dirty="0" smtClean="0"/>
              <a:t>Present value of $ 1 </a:t>
            </a:r>
            <a:r>
              <a:rPr lang="id-ID" dirty="0" smtClean="0"/>
              <a:t>.</a:t>
            </a:r>
          </a:p>
          <a:p>
            <a:pPr>
              <a:buNone/>
            </a:pPr>
            <a:r>
              <a:rPr lang="id-ID" dirty="0" smtClean="0"/>
              <a:t>• Maka persamaan :</a:t>
            </a:r>
          </a:p>
          <a:p>
            <a:endParaRPr lang="id-ID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id-ID" dirty="0" smtClean="0"/>
              <a:t>PV = FVn (PVIF i,n)</a:t>
            </a: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Metode lain:</a:t>
            </a:r>
            <a:endParaRPr lang="id-ID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24529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Contoh :</a:t>
            </a:r>
          </a:p>
          <a:p>
            <a:pPr>
              <a:buNone/>
            </a:pPr>
            <a:r>
              <a:rPr lang="id-ID" dirty="0" smtClean="0"/>
              <a:t>Berapa nilai sekarang $ 1.500 yang</a:t>
            </a:r>
          </a:p>
          <a:p>
            <a:pPr>
              <a:buNone/>
            </a:pPr>
            <a:r>
              <a:rPr lang="id-ID" dirty="0" smtClean="0"/>
              <a:t>diterima di akhir tahun ke sepuluh jika</a:t>
            </a:r>
          </a:p>
          <a:p>
            <a:pPr>
              <a:buNone/>
            </a:pPr>
            <a:r>
              <a:rPr lang="id-ID" dirty="0" smtClean="0"/>
              <a:t>tingkat diskonto 8 % ?</a:t>
            </a:r>
            <a:endParaRPr lang="en-US" dirty="0" smtClean="0"/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Nilai PVIF 8%,10 = 0,463</a:t>
            </a:r>
          </a:p>
          <a:p>
            <a:endParaRPr lang="id-ID" dirty="0" smtClean="0"/>
          </a:p>
          <a:p>
            <a:r>
              <a:rPr lang="id-ID" dirty="0" smtClean="0"/>
              <a:t>PV= FV10 (PVIF 8%,10)</a:t>
            </a:r>
          </a:p>
          <a:p>
            <a:r>
              <a:rPr lang="id-ID" dirty="0" smtClean="0"/>
              <a:t>= $ 1.500 (0,463)</a:t>
            </a:r>
          </a:p>
          <a:p>
            <a:r>
              <a:rPr lang="id-ID" dirty="0" smtClean="0"/>
              <a:t>= $ 694,50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473891"/>
          </a:xfrm>
        </p:spPr>
        <p:txBody>
          <a:bodyPr>
            <a:normAutofit lnSpcReduction="10000"/>
          </a:bodyPr>
          <a:lstStyle/>
          <a:p>
            <a:r>
              <a:rPr lang="id-ID" sz="3200" dirty="0" smtClean="0"/>
              <a:t>Berapa nilai sekarang dari investasi yang</a:t>
            </a:r>
          </a:p>
          <a:p>
            <a:r>
              <a:rPr lang="id-ID" sz="3200" dirty="0" smtClean="0"/>
              <a:t>menghasilkan $ 500 pada tahun ke lima</a:t>
            </a:r>
          </a:p>
          <a:p>
            <a:r>
              <a:rPr lang="id-ID" sz="3200" dirty="0" smtClean="0"/>
              <a:t>dan $ 1000 yang akan diterima 10 tahun</a:t>
            </a:r>
          </a:p>
          <a:p>
            <a:r>
              <a:rPr lang="id-ID" sz="3200" dirty="0" smtClean="0"/>
              <a:t>kemudian jika tingkat diskonto 4 % ?</a:t>
            </a:r>
          </a:p>
          <a:p>
            <a:r>
              <a:rPr lang="id-ID" sz="3200" dirty="0" smtClean="0"/>
              <a:t>FV5 = $ 500 FV10 = $ 1000</a:t>
            </a:r>
          </a:p>
          <a:p>
            <a:r>
              <a:rPr lang="id-ID" sz="3200" dirty="0" smtClean="0"/>
              <a:t>n = 5 n = 10</a:t>
            </a:r>
          </a:p>
          <a:p>
            <a:r>
              <a:rPr lang="id-ID" sz="3200" dirty="0" smtClean="0"/>
              <a:t>i = 4 % i = 4 %</a:t>
            </a:r>
          </a:p>
          <a:p>
            <a:r>
              <a:rPr lang="id-ID" sz="3200" dirty="0" smtClean="0"/>
              <a:t>Coba dikerjakan 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 smtClean="0"/>
          </a:p>
          <a:p>
            <a:r>
              <a:rPr lang="id-ID" dirty="0" smtClean="0"/>
              <a:t>• Anuitas adalah serangkaian pembayaran</a:t>
            </a:r>
          </a:p>
          <a:p>
            <a:r>
              <a:rPr lang="id-ID" dirty="0" smtClean="0"/>
              <a:t>yang sama untuk jumlah tahun tertentu</a:t>
            </a:r>
          </a:p>
          <a:p>
            <a:r>
              <a:rPr lang="id-ID" dirty="0" smtClean="0"/>
              <a:t>• Anuitas :</a:t>
            </a:r>
          </a:p>
          <a:p>
            <a:r>
              <a:rPr lang="id-ID" dirty="0" smtClean="0"/>
              <a:t>– Anuitas biasa</a:t>
            </a:r>
          </a:p>
          <a:p>
            <a:r>
              <a:rPr lang="id-ID" dirty="0" smtClean="0"/>
              <a:t>• </a:t>
            </a:r>
            <a:r>
              <a:rPr lang="id-ID" i="1" dirty="0" smtClean="0"/>
              <a:t>Anuitas dengan pembayaran di akhir periode</a:t>
            </a:r>
            <a:endParaRPr lang="id-ID" dirty="0" smtClean="0"/>
          </a:p>
          <a:p>
            <a:r>
              <a:rPr lang="id-ID" dirty="0" smtClean="0"/>
              <a:t>– Anuitas jatuh tempo</a:t>
            </a:r>
          </a:p>
          <a:p>
            <a:r>
              <a:rPr lang="id-ID" dirty="0" smtClean="0"/>
              <a:t>• </a:t>
            </a:r>
            <a:r>
              <a:rPr lang="id-ID" i="1" dirty="0" smtClean="0"/>
              <a:t>Anuitas dengan pembayaran diawal periode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ANUITAS:</a:t>
            </a:r>
            <a:endParaRPr lang="id-ID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066800"/>
            <a:ext cx="8458200" cy="49404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sz="2600" dirty="0" smtClean="0"/>
              <a:t>Menyimpan atau </a:t>
            </a:r>
            <a:r>
              <a:rPr lang="en-US" sz="2600" dirty="0" smtClean="0"/>
              <a:t>m</a:t>
            </a:r>
            <a:r>
              <a:rPr lang="id-ID" sz="2600" dirty="0" smtClean="0"/>
              <a:t>eng-investasi-kan sejumlah uang</a:t>
            </a:r>
            <a:r>
              <a:rPr lang="en-US" sz="2600" dirty="0" smtClean="0"/>
              <a:t> </a:t>
            </a:r>
            <a:r>
              <a:rPr lang="id-ID" sz="2600" dirty="0" smtClean="0"/>
              <a:t>yang sama di akhir tahun dan memungkinkannya</a:t>
            </a:r>
            <a:r>
              <a:rPr lang="en-US" sz="2600" dirty="0" smtClean="0"/>
              <a:t> </a:t>
            </a:r>
            <a:r>
              <a:rPr lang="id-ID" sz="2600" dirty="0" smtClean="0"/>
              <a:t>tumbuh</a:t>
            </a:r>
          </a:p>
          <a:p>
            <a:pPr>
              <a:buNone/>
            </a:pPr>
            <a:r>
              <a:rPr lang="id-ID" dirty="0" smtClean="0"/>
              <a:t>Persamaan 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id-ID" dirty="0" smtClean="0"/>
              <a:t>                 n-1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id-ID" dirty="0" smtClean="0"/>
              <a:t>FV = PMT [∑ (1 + i)t]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id-ID" dirty="0" smtClean="0"/>
              <a:t>                t=0</a:t>
            </a:r>
          </a:p>
          <a:p>
            <a:r>
              <a:rPr lang="id-ID" sz="2200" dirty="0" smtClean="0"/>
              <a:t>FVn = </a:t>
            </a:r>
            <a:r>
              <a:rPr lang="en-US" sz="2200" dirty="0" smtClean="0"/>
              <a:t> </a:t>
            </a:r>
            <a:r>
              <a:rPr lang="id-ID" sz="2200" dirty="0" smtClean="0"/>
              <a:t>Nilai masa depan dengan anuitas di akhir ke n</a:t>
            </a:r>
          </a:p>
          <a:p>
            <a:r>
              <a:rPr lang="id-ID" sz="2200" dirty="0" smtClean="0"/>
              <a:t>PMT = pembayaran anuitas yang disimpan atau diterima</a:t>
            </a:r>
          </a:p>
          <a:p>
            <a:pPr>
              <a:buNone/>
            </a:pPr>
            <a:r>
              <a:rPr lang="en-US" sz="2200" dirty="0" smtClean="0"/>
              <a:t>              </a:t>
            </a:r>
            <a:r>
              <a:rPr lang="id-ID" sz="2200" dirty="0" smtClean="0"/>
              <a:t>Di akhir tiap tahun</a:t>
            </a:r>
          </a:p>
          <a:p>
            <a:r>
              <a:rPr lang="id-ID" sz="2200" dirty="0" smtClean="0"/>
              <a:t>n </a:t>
            </a:r>
            <a:r>
              <a:rPr lang="en-US" sz="2200" dirty="0" smtClean="0"/>
              <a:t>    </a:t>
            </a:r>
            <a:r>
              <a:rPr lang="id-ID" sz="2200" dirty="0" smtClean="0"/>
              <a:t>= Jumlah tahun berlangsungnya anuitas</a:t>
            </a:r>
          </a:p>
          <a:p>
            <a:r>
              <a:rPr lang="id-ID" sz="2200" dirty="0" smtClean="0"/>
              <a:t>i </a:t>
            </a:r>
            <a:r>
              <a:rPr lang="en-US" sz="2200" dirty="0" smtClean="0"/>
              <a:t>     </a:t>
            </a:r>
            <a:r>
              <a:rPr lang="id-ID" sz="2200" dirty="0" smtClean="0"/>
              <a:t>= Tingkat diskonto tahunan (bunga</a:t>
            </a:r>
            <a:r>
              <a:rPr lang="en-US" sz="2200" dirty="0" smtClean="0"/>
              <a:t>)</a:t>
            </a:r>
            <a:endParaRPr lang="id-ID" sz="2200" dirty="0" smtClean="0"/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Anuitas Majemuk</a:t>
            </a:r>
            <a:br>
              <a:rPr lang="id-ID" dirty="0" smtClean="0"/>
            </a:br>
            <a:r>
              <a:rPr lang="en-US" dirty="0" smtClean="0"/>
              <a:t> </a:t>
            </a:r>
            <a:endParaRPr lang="id-ID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321491"/>
          </a:xfrm>
        </p:spPr>
        <p:txBody>
          <a:bodyPr/>
          <a:lstStyle/>
          <a:p>
            <a:r>
              <a:rPr lang="id-ID" sz="3200" dirty="0" smtClean="0"/>
              <a:t>Cara lain untuk memajemukan secara</a:t>
            </a:r>
          </a:p>
          <a:p>
            <a:pPr>
              <a:buNone/>
            </a:pPr>
            <a:r>
              <a:rPr lang="en-US" sz="3200" dirty="0" smtClean="0"/>
              <a:t>  </a:t>
            </a:r>
            <a:r>
              <a:rPr lang="id-ID" sz="3200" dirty="0" smtClean="0"/>
              <a:t>anuitas, maka factor bunga masa depan anuitas adalah FVIFA dengan cara melihat table </a:t>
            </a:r>
            <a:r>
              <a:rPr lang="id-ID" sz="3200" i="1" dirty="0" smtClean="0"/>
              <a:t>Sum of an annuity of $ 1 for n periods </a:t>
            </a:r>
            <a:r>
              <a:rPr lang="id-ID" sz="3200" dirty="0" smtClean="0"/>
              <a:t>.</a:t>
            </a:r>
          </a:p>
          <a:p>
            <a:r>
              <a:rPr lang="id-ID" sz="3200" dirty="0" smtClean="0"/>
              <a:t>Persamaan :</a:t>
            </a:r>
          </a:p>
          <a:p>
            <a:pPr>
              <a:buNone/>
            </a:pPr>
            <a:r>
              <a:rPr lang="en-US" sz="3200" dirty="0" smtClean="0"/>
              <a:t>  </a:t>
            </a:r>
            <a:r>
              <a:rPr lang="id-ID" sz="3200" dirty="0" smtClean="0"/>
              <a:t>FVn = PMT (FVIFA i,n)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56261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SOAL</a:t>
            </a:r>
          </a:p>
          <a:p>
            <a:pPr>
              <a:buNone/>
            </a:pPr>
            <a:r>
              <a:rPr lang="en-US" dirty="0" smtClean="0"/>
              <a:t>      </a:t>
            </a:r>
          </a:p>
          <a:p>
            <a:pPr marL="624078" indent="-514350">
              <a:buAutoNum type="arabicPeriod"/>
            </a:pPr>
            <a:r>
              <a:rPr lang="en-US" dirty="0" smtClean="0"/>
              <a:t>Andre </a:t>
            </a:r>
            <a:r>
              <a:rPr lang="en-US" dirty="0" err="1" smtClean="0"/>
              <a:t>menabung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bank $ 50.000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12 % </a:t>
            </a:r>
            <a:r>
              <a:rPr lang="en-US" dirty="0" err="1" smtClean="0"/>
              <a:t>pertahun</a:t>
            </a:r>
            <a:r>
              <a:rPr lang="en-US" dirty="0" smtClean="0"/>
              <a:t>   </a:t>
            </a:r>
            <a:r>
              <a:rPr lang="en-US" dirty="0" err="1" smtClean="0"/>
              <a:t>selama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ke-5 </a:t>
            </a:r>
            <a:r>
              <a:rPr lang="en-US" dirty="0" err="1" smtClean="0"/>
              <a:t>berapakah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bunganya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berapakah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FV ( Future Value )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?</a:t>
            </a:r>
          </a:p>
          <a:p>
            <a:pPr marL="624078" indent="-514350">
              <a:buAutoNum type="arabicPeriod"/>
            </a:pP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deposito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I % </a:t>
            </a:r>
            <a:r>
              <a:rPr lang="en-US" dirty="0" err="1" smtClean="0"/>
              <a:t>pertahun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n </a:t>
            </a:r>
            <a:r>
              <a:rPr lang="en-US" dirty="0" err="1" smtClean="0"/>
              <a:t>tahun</a:t>
            </a:r>
            <a:r>
              <a:rPr lang="en-US" dirty="0" smtClean="0"/>
              <a:t>,  </a:t>
            </a:r>
            <a:r>
              <a:rPr lang="en-US" dirty="0" err="1" smtClean="0"/>
              <a:t>untuk</a:t>
            </a:r>
            <a:r>
              <a:rPr lang="en-US" dirty="0" smtClean="0"/>
              <a:t>  </a:t>
            </a:r>
            <a:r>
              <a:rPr lang="en-US" dirty="0" err="1" smtClean="0"/>
              <a:t>mencari</a:t>
            </a:r>
            <a:r>
              <a:rPr lang="en-US" dirty="0" smtClean="0"/>
              <a:t>  </a:t>
            </a:r>
            <a:r>
              <a:rPr lang="en-US" dirty="0" err="1" smtClean="0"/>
              <a:t>pinjaman</a:t>
            </a:r>
            <a:r>
              <a:rPr lang="en-US" dirty="0" smtClean="0"/>
              <a:t>  </a:t>
            </a:r>
            <a:r>
              <a:rPr lang="en-US" dirty="0" err="1" smtClean="0"/>
              <a:t>pokok</a:t>
            </a:r>
            <a:r>
              <a:rPr lang="en-US" dirty="0" smtClean="0"/>
              <a:t>  yang  </a:t>
            </a:r>
            <a:r>
              <a:rPr lang="en-US" dirty="0" err="1" smtClean="0"/>
              <a:t>diinvestasikan</a:t>
            </a:r>
            <a:r>
              <a:rPr lang="en-US" dirty="0" smtClean="0"/>
              <a:t>  </a:t>
            </a:r>
            <a:r>
              <a:rPr lang="en-US" dirty="0" err="1" smtClean="0"/>
              <a:t>tersebut</a:t>
            </a:r>
            <a:r>
              <a:rPr lang="en-US" dirty="0" smtClean="0"/>
              <a:t>  </a:t>
            </a:r>
            <a:r>
              <a:rPr lang="en-US" dirty="0" err="1" smtClean="0"/>
              <a:t>yaitu</a:t>
            </a:r>
            <a:r>
              <a:rPr lang="en-US" dirty="0" smtClean="0"/>
              <a:t> 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( Present Value = </a:t>
            </a:r>
            <a:r>
              <a:rPr lang="en-US" dirty="0" err="1" smtClean="0"/>
              <a:t>PVo</a:t>
            </a:r>
            <a:r>
              <a:rPr lang="en-US" dirty="0" smtClean="0"/>
              <a:t> ) </a:t>
            </a:r>
            <a:r>
              <a:rPr lang="en-US" dirty="0" err="1" smtClean="0"/>
              <a:t>adalah</a:t>
            </a:r>
            <a:r>
              <a:rPr lang="en-US" dirty="0" smtClean="0"/>
              <a:t> ? </a:t>
            </a:r>
          </a:p>
          <a:p>
            <a:pPr marL="624078" indent="-514350">
              <a:buAutoNum type="arabicPeriod" startAt="3"/>
            </a:pPr>
            <a:r>
              <a:rPr lang="en-US" dirty="0" err="1" smtClean="0"/>
              <a:t>Sebutkan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majemuk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!</a:t>
            </a:r>
          </a:p>
          <a:p>
            <a:pPr marL="624078" indent="-514350">
              <a:buNone/>
            </a:pPr>
            <a:r>
              <a:rPr lang="en-US" dirty="0" smtClean="0"/>
              <a:t>4.   Down load </a:t>
            </a:r>
            <a:r>
              <a:rPr lang="en-US" dirty="0" err="1" smtClean="0"/>
              <a:t>tabel</a:t>
            </a:r>
            <a:r>
              <a:rPr lang="en-US" dirty="0" smtClean="0"/>
              <a:t> present value, future value, </a:t>
            </a:r>
            <a:r>
              <a:rPr lang="en-US" dirty="0" err="1" smtClean="0"/>
              <a:t>anuitas</a:t>
            </a:r>
            <a:endParaRPr lang="en-US" dirty="0" smtClean="0"/>
          </a:p>
          <a:p>
            <a:pPr marL="624078" indent="-514350"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245291"/>
          </a:xfrm>
        </p:spPr>
        <p:txBody>
          <a:bodyPr/>
          <a:lstStyle/>
          <a:p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perusahaan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3 </a:t>
            </a:r>
            <a:r>
              <a:rPr lang="en-US" b="1" dirty="0" err="1" smtClean="0"/>
              <a:t>macam</a:t>
            </a:r>
            <a:r>
              <a:rPr lang="en-US" dirty="0" smtClean="0"/>
              <a:t> : </a:t>
            </a:r>
          </a:p>
          <a:p>
            <a:pPr>
              <a:buNone/>
            </a:pPr>
            <a:r>
              <a:rPr lang="en-US" dirty="0" smtClean="0"/>
              <a:t>1.  </a:t>
            </a:r>
            <a:r>
              <a:rPr lang="en-US" dirty="0" err="1" smtClean="0"/>
              <a:t>Mencapai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 </a:t>
            </a:r>
            <a:r>
              <a:rPr lang="en-US" dirty="0" err="1" smtClean="0"/>
              <a:t>memperoleh</a:t>
            </a:r>
            <a:r>
              <a:rPr lang="en-US" dirty="0" smtClean="0"/>
              <a:t>  </a:t>
            </a:r>
            <a:r>
              <a:rPr lang="en-US" dirty="0" err="1" smtClean="0"/>
              <a:t>laba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maksimal</a:t>
            </a:r>
            <a:r>
              <a:rPr lang="en-US" dirty="0" smtClean="0"/>
              <a:t>  </a:t>
            </a:r>
            <a:r>
              <a:rPr lang="en-US" dirty="0" err="1" smtClean="0"/>
              <a:t>atau</a:t>
            </a:r>
            <a:r>
              <a:rPr lang="en-US" dirty="0" smtClean="0"/>
              <a:t>  </a:t>
            </a:r>
            <a:r>
              <a:rPr lang="en-US" dirty="0" err="1" smtClean="0"/>
              <a:t>kemakmuran</a:t>
            </a:r>
            <a:r>
              <a:rPr lang="en-US" dirty="0" smtClean="0"/>
              <a:t> 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2. 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kelangsungan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( going concern ) </a:t>
            </a:r>
          </a:p>
          <a:p>
            <a:pPr>
              <a:buNone/>
            </a:pPr>
            <a:r>
              <a:rPr lang="en-US" dirty="0" smtClean="0"/>
              <a:t>3. 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077200" cy="6227136"/>
          </a:xfrm>
        </p:spPr>
        <p:txBody>
          <a:bodyPr>
            <a:noAutofit/>
          </a:bodyPr>
          <a:lstStyle/>
          <a:p>
            <a:r>
              <a:rPr lang="en-US" sz="2400" b="1" dirty="0" err="1" smtClean="0"/>
              <a:t>Pengertian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Manajemen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Keuangan</a:t>
            </a:r>
            <a:endParaRPr lang="en-US" sz="2400" b="1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-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. </a:t>
            </a:r>
            <a:r>
              <a:rPr lang="en-US" sz="2400" dirty="0" err="1" smtClean="0"/>
              <a:t>Fungsi-fungsi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meliputi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(</a:t>
            </a:r>
            <a:r>
              <a:rPr lang="en-US" sz="2400" i="1" dirty="0" smtClean="0"/>
              <a:t>raising of fund</a:t>
            </a:r>
            <a:r>
              <a:rPr lang="en-US" sz="2400" dirty="0" smtClean="0"/>
              <a:t>)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(</a:t>
            </a:r>
            <a:r>
              <a:rPr lang="en-US" sz="2400" i="1" dirty="0" smtClean="0"/>
              <a:t>allocation of fund</a:t>
            </a:r>
            <a:r>
              <a:rPr lang="en-US" sz="2400" dirty="0" smtClean="0"/>
              <a:t>). </a:t>
            </a:r>
            <a:r>
              <a:rPr lang="en-US" sz="2400" dirty="0" err="1" smtClean="0"/>
              <a:t>Manajer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berkepentingan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layak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pemilihan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sumber-sumber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dana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membelanjai</a:t>
            </a:r>
            <a:r>
              <a:rPr lang="en-US" sz="2400" dirty="0" smtClean="0"/>
              <a:t> </a:t>
            </a:r>
            <a:r>
              <a:rPr lang="en-US" sz="2400" dirty="0" err="1" smtClean="0"/>
              <a:t>aktiva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4738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i="1" dirty="0" smtClean="0"/>
              <a:t>Trade off </a:t>
            </a:r>
            <a:r>
              <a:rPr lang="en-US" b="1" dirty="0" err="1" smtClean="0"/>
              <a:t>antara</a:t>
            </a:r>
            <a:r>
              <a:rPr lang="en-US" b="1" dirty="0" smtClean="0"/>
              <a:t> </a:t>
            </a:r>
            <a:r>
              <a:rPr lang="en-US" b="1" dirty="0" err="1" smtClean="0"/>
              <a:t>resiko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keuntungan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dipertimbangkan</a:t>
            </a:r>
            <a:r>
              <a:rPr lang="en-US" dirty="0" smtClean="0"/>
              <a:t> </a:t>
            </a:r>
            <a:r>
              <a:rPr lang="en-US" i="1" dirty="0" smtClean="0"/>
              <a:t>trade off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. </a:t>
            </a:r>
            <a:r>
              <a:rPr lang="en-US" dirty="0" err="1" smtClean="0"/>
              <a:t>Profitabilitas</a:t>
            </a:r>
            <a:r>
              <a:rPr lang="en-US" dirty="0" smtClean="0"/>
              <a:t> ( </a:t>
            </a:r>
            <a:r>
              <a:rPr lang="en-US" dirty="0" err="1" smtClean="0"/>
              <a:t>keuntungan</a:t>
            </a:r>
            <a:r>
              <a:rPr lang="en-US" dirty="0" smtClean="0"/>
              <a:t> 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terikat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( </a:t>
            </a:r>
            <a:r>
              <a:rPr lang="en-US" i="1" dirty="0" smtClean="0"/>
              <a:t>Value of the firm</a:t>
            </a:r>
            <a:r>
              <a:rPr lang="en-US" dirty="0" smtClean="0"/>
              <a:t> ).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profitabilitas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,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peralatan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, </a:t>
            </a:r>
            <a:r>
              <a:rPr lang="en-US" dirty="0" err="1" smtClean="0"/>
              <a:t>proporsi</a:t>
            </a:r>
            <a:r>
              <a:rPr lang="en-US" dirty="0" smtClean="0"/>
              <a:t> </a:t>
            </a:r>
            <a:r>
              <a:rPr lang="en-US" dirty="0" err="1" smtClean="0"/>
              <a:t>hutang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,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r>
              <a:rPr lang="en-US" dirty="0" smtClean="0"/>
              <a:t>.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6262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err="1" smtClean="0"/>
              <a:t>Fungsi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Manajemen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Keuangan</a:t>
            </a:r>
            <a:endParaRPr lang="en-US" sz="2000" dirty="0" smtClean="0"/>
          </a:p>
          <a:p>
            <a:pPr lvl="0"/>
            <a:r>
              <a:rPr lang="en-US" sz="2000" i="1" dirty="0" err="1" smtClean="0"/>
              <a:t>Pertama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perencanaan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peramalan</a:t>
            </a:r>
            <a:r>
              <a:rPr lang="en-US" sz="2000" dirty="0" smtClean="0"/>
              <a:t>, </a:t>
            </a:r>
            <a:r>
              <a:rPr lang="en-US" sz="2000" dirty="0" err="1" smtClean="0"/>
              <a:t>dimana</a:t>
            </a:r>
            <a:r>
              <a:rPr lang="en-US" sz="2000" dirty="0" smtClean="0"/>
              <a:t>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bekerja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ikut</a:t>
            </a:r>
            <a:r>
              <a:rPr lang="en-US" sz="2000" dirty="0" smtClean="0"/>
              <a:t> </a:t>
            </a:r>
            <a:r>
              <a:rPr lang="en-US" sz="2000" dirty="0" err="1" smtClean="0"/>
              <a:t>bertanggung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perencanaan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.</a:t>
            </a:r>
          </a:p>
          <a:p>
            <a:pPr lvl="0"/>
            <a:r>
              <a:rPr lang="en-US" sz="2000" i="1" dirty="0" err="1" smtClean="0"/>
              <a:t>Kedua</a:t>
            </a:r>
            <a:r>
              <a:rPr lang="en-US" sz="2000" dirty="0" smtClean="0"/>
              <a:t>,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memusatkan</a:t>
            </a:r>
            <a:r>
              <a:rPr lang="en-US" sz="2000" dirty="0" smtClean="0"/>
              <a:t> </a:t>
            </a:r>
            <a:r>
              <a:rPr lang="en-US" sz="2000" dirty="0" err="1" smtClean="0"/>
              <a:t>perhatian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keputusan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investasi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pembiayaan</a:t>
            </a:r>
            <a:r>
              <a:rPr lang="en-US" sz="2000" dirty="0" smtClean="0"/>
              <a:t>,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segala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berkaitan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dengannya</a:t>
            </a:r>
            <a:r>
              <a:rPr lang="en-US" sz="2000" dirty="0" smtClean="0"/>
              <a:t>.</a:t>
            </a:r>
          </a:p>
          <a:p>
            <a:pPr lvl="0"/>
            <a:r>
              <a:rPr lang="en-US" sz="2000" i="1" dirty="0" err="1" smtClean="0"/>
              <a:t>Ketiga</a:t>
            </a:r>
            <a:r>
              <a:rPr lang="en-US" sz="2000" dirty="0" smtClean="0"/>
              <a:t>,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bekerja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lain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agar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beroperasi</a:t>
            </a:r>
            <a:r>
              <a:rPr lang="en-US" sz="2000" dirty="0" smtClean="0"/>
              <a:t> </a:t>
            </a:r>
            <a:r>
              <a:rPr lang="en-US" sz="2000" dirty="0" err="1" smtClean="0"/>
              <a:t>seefisien</a:t>
            </a:r>
            <a:r>
              <a:rPr lang="en-US" sz="2000" dirty="0" smtClean="0"/>
              <a:t> </a:t>
            </a:r>
            <a:r>
              <a:rPr lang="en-US" sz="2000" dirty="0" err="1" smtClean="0"/>
              <a:t>mungkin</a:t>
            </a:r>
            <a:endParaRPr lang="en-US" sz="2000" dirty="0" smtClean="0"/>
          </a:p>
          <a:p>
            <a:pPr lvl="0"/>
            <a:r>
              <a:rPr lang="en-US" sz="2000" i="1" dirty="0" err="1" smtClean="0"/>
              <a:t>Keempat</a:t>
            </a:r>
            <a:r>
              <a:rPr lang="en-US" sz="2000" dirty="0" smtClean="0"/>
              <a:t>, </a:t>
            </a:r>
            <a:r>
              <a:rPr lang="en-US" sz="2000" dirty="0" err="1" smtClean="0"/>
              <a:t>menyangkut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uang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modal, </a:t>
            </a:r>
            <a:r>
              <a:rPr lang="en-US" sz="2000" dirty="0" err="1" smtClean="0"/>
              <a:t>manajer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menghubungkan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,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mana</a:t>
            </a:r>
            <a:r>
              <a:rPr lang="en-US" sz="2000" dirty="0" smtClean="0"/>
              <a:t> </a:t>
            </a:r>
            <a:r>
              <a:rPr lang="en-US" sz="2000" dirty="0" err="1" smtClean="0"/>
              <a:t>dana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surat</a:t>
            </a:r>
            <a:r>
              <a:rPr lang="en-US" sz="2000" dirty="0" smtClean="0"/>
              <a:t> </a:t>
            </a:r>
            <a:r>
              <a:rPr lang="en-US" sz="2000" dirty="0" err="1" smtClean="0"/>
              <a:t>berharga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diperdagangkan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 </a:t>
            </a:r>
          </a:p>
          <a:p>
            <a:pPr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4572000"/>
          </a:xfrm>
        </p:spPr>
        <p:txBody>
          <a:bodyPr>
            <a:noAutofit/>
          </a:bodyPr>
          <a:lstStyle/>
          <a:p>
            <a:pPr marL="624078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600" b="1" dirty="0" err="1" smtClean="0"/>
              <a:t>Mengambil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investasi</a:t>
            </a:r>
            <a:r>
              <a:rPr lang="en-US" sz="3600" b="1" dirty="0" smtClean="0"/>
              <a:t> (</a:t>
            </a:r>
            <a:r>
              <a:rPr lang="en-US" sz="3600" b="1" i="1" dirty="0" smtClean="0"/>
              <a:t>investment decision</a:t>
            </a:r>
            <a:r>
              <a:rPr lang="en-US" sz="3600" b="1" dirty="0" smtClean="0"/>
              <a:t>), </a:t>
            </a:r>
            <a:endParaRPr lang="en-US" sz="3600" dirty="0" smtClean="0"/>
          </a:p>
          <a:p>
            <a:pPr marL="624078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600" b="1" dirty="0" err="1" smtClean="0"/>
              <a:t>Mengambil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pembelanjaan</a:t>
            </a:r>
            <a:r>
              <a:rPr lang="en-US" sz="3600" b="1" dirty="0" smtClean="0"/>
              <a:t> (</a:t>
            </a:r>
            <a:r>
              <a:rPr lang="en-US" sz="3600" b="1" i="1" dirty="0" smtClean="0"/>
              <a:t>financing decision</a:t>
            </a:r>
            <a:r>
              <a:rPr lang="en-US" sz="3600" b="1" dirty="0" smtClean="0"/>
              <a:t>), </a:t>
            </a:r>
            <a:endParaRPr lang="en-US" sz="3600" dirty="0" smtClean="0"/>
          </a:p>
          <a:p>
            <a:pPr marL="624078" indent="-514350" eaLnBrk="1" fontAlgn="auto" hangingPunct="1">
              <a:spcBef>
                <a:spcPts val="58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600" b="1" dirty="0" err="1" smtClean="0"/>
              <a:t>Mengambil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keputusan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dividen</a:t>
            </a:r>
            <a:r>
              <a:rPr lang="en-US" sz="3600" b="1" dirty="0" smtClean="0"/>
              <a:t> (</a:t>
            </a:r>
            <a:r>
              <a:rPr lang="en-US" sz="3600" b="1" i="1" dirty="0" smtClean="0"/>
              <a:t>dividend decision</a:t>
            </a:r>
            <a:r>
              <a:rPr lang="en-US" sz="3600" b="1" dirty="0" smtClean="0"/>
              <a:t>)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dividen</a:t>
            </a:r>
            <a:r>
              <a:rPr lang="en-US" sz="3600" b="1" dirty="0" smtClean="0"/>
              <a:t> policy,</a:t>
            </a:r>
            <a:r>
              <a:rPr lang="en-US" sz="3600" dirty="0" smtClean="0"/>
              <a:t>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838200" y="22860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ts val="580"/>
              </a:spcBef>
              <a:defRPr/>
            </a:pPr>
            <a:r>
              <a:rPr lang="en-US" sz="4000" dirty="0" err="1" smtClean="0">
                <a:solidFill>
                  <a:srgbClr val="FFFF00"/>
                </a:solidFill>
              </a:rPr>
              <a:t>Keputusan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keuangan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smtClean="0"/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7772400" cy="4572000"/>
          </a:xfrm>
        </p:spPr>
        <p:txBody>
          <a:bodyPr>
            <a:noAutofit/>
          </a:bodyPr>
          <a:lstStyle/>
          <a:p>
            <a:pPr marL="624078" indent="-514350" algn="just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b="1" smtClean="0"/>
              <a:t>      </a:t>
            </a:r>
            <a:r>
              <a:rPr lang="en-US" sz="2400" smtClean="0"/>
              <a:t>Menyangkut </a:t>
            </a:r>
            <a:r>
              <a:rPr lang="en-US" sz="2400" dirty="0" err="1" smtClean="0"/>
              <a:t>masalah</a:t>
            </a:r>
            <a:r>
              <a:rPr lang="en-US" sz="2400" dirty="0" smtClean="0"/>
              <a:t> </a:t>
            </a:r>
            <a:r>
              <a:rPr lang="en-US" sz="2400" dirty="0" err="1" smtClean="0"/>
              <a:t>pemilihan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diinginkan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sekolompok</a:t>
            </a:r>
            <a:r>
              <a:rPr lang="en-US" sz="2400" dirty="0" smtClean="0"/>
              <a:t> </a:t>
            </a:r>
            <a:r>
              <a:rPr lang="en-US" sz="2400" dirty="0" err="1" smtClean="0"/>
              <a:t>kesempatan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, </a:t>
            </a: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alternatif</a:t>
            </a:r>
            <a:r>
              <a:rPr lang="en-US" sz="2400" dirty="0" smtClean="0"/>
              <a:t> </a:t>
            </a:r>
            <a:r>
              <a:rPr lang="en-US" sz="2400" dirty="0" err="1" smtClean="0"/>
              <a:t>investasi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dinilai</a:t>
            </a:r>
            <a:r>
              <a:rPr lang="en-US" sz="2400" dirty="0" smtClean="0"/>
              <a:t> paling </a:t>
            </a:r>
            <a:r>
              <a:rPr lang="en-US" sz="2400" err="1" smtClean="0"/>
              <a:t>menguntungkan</a:t>
            </a:r>
            <a:r>
              <a:rPr lang="en-US" sz="2400" smtClean="0"/>
              <a:t>. </a:t>
            </a:r>
          </a:p>
          <a:p>
            <a:pPr marL="624078" indent="-514350" algn="just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sz="2400" smtClean="0"/>
              <a:t>       Pengambilan keputusan investasi dengan </a:t>
            </a:r>
            <a:r>
              <a:rPr lang="en-US" sz="2400" b="1" i="1" smtClean="0"/>
              <a:t>C</a:t>
            </a:r>
            <a:r>
              <a:rPr lang="id-ID" sz="2400" b="1" i="1" dirty="0" smtClean="0"/>
              <a:t>apital budgeting </a:t>
            </a:r>
            <a:r>
              <a:rPr lang="en-US" sz="2400" b="1" i="1" dirty="0" smtClean="0"/>
              <a:t>  </a:t>
            </a:r>
            <a:r>
              <a:rPr lang="en-US" sz="2400" dirty="0" smtClean="0"/>
              <a:t>(</a:t>
            </a:r>
            <a:r>
              <a:rPr lang="en-US" sz="2400" dirty="0" err="1" smtClean="0"/>
              <a:t>penganggaran</a:t>
            </a:r>
            <a:r>
              <a:rPr lang="en-US" sz="2400" dirty="0" smtClean="0"/>
              <a:t> </a:t>
            </a:r>
            <a:r>
              <a:rPr lang="en-US" sz="2400" smtClean="0"/>
              <a:t>modal ) </a:t>
            </a:r>
            <a:r>
              <a:rPr lang="id-ID" sz="2400" smtClean="0"/>
              <a:t>merupakan </a:t>
            </a:r>
            <a:r>
              <a:rPr lang="id-ID" sz="2400" dirty="0" smtClean="0"/>
              <a:t>proses pengambilan keputusan investasi yang berbentuk aset tetap</a:t>
            </a:r>
            <a:r>
              <a:rPr lang="en-US" sz="2400" smtClean="0"/>
              <a:t>, yang </a:t>
            </a:r>
            <a:r>
              <a:rPr lang="en-US" sz="2400" err="1" smtClean="0"/>
              <a:t>terkait</a:t>
            </a:r>
            <a:r>
              <a:rPr lang="en-US" sz="2400" smtClean="0"/>
              <a:t> dengan proses </a:t>
            </a:r>
            <a:r>
              <a:rPr lang="en-US" sz="2400" dirty="0" err="1" smtClean="0"/>
              <a:t>menyeluruh</a:t>
            </a:r>
            <a:r>
              <a:rPr lang="en-US" sz="2400" dirty="0" smtClean="0"/>
              <a:t> </a:t>
            </a:r>
            <a:r>
              <a:rPr lang="en-US" sz="2400" err="1" smtClean="0"/>
              <a:t>menganalisa</a:t>
            </a:r>
            <a:r>
              <a:rPr lang="en-US" sz="2400" smtClean="0"/>
              <a:t> proyek-proyek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 yang </a:t>
            </a:r>
            <a:r>
              <a:rPr lang="id-ID" sz="2400" dirty="0" smtClean="0"/>
              <a:t>akan </a:t>
            </a:r>
            <a:r>
              <a:rPr lang="en-US" sz="2400" dirty="0" err="1" smtClean="0"/>
              <a:t>dimasukkan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anggaran</a:t>
            </a:r>
            <a:r>
              <a:rPr lang="en-US" sz="2400" dirty="0" smtClean="0"/>
              <a:t> modal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60960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92D050"/>
                </a:solidFill>
              </a:rPr>
              <a:t>Mengambil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keputusan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investasi</a:t>
            </a:r>
            <a:r>
              <a:rPr lang="en-US" sz="2400" b="1" dirty="0" smtClean="0">
                <a:solidFill>
                  <a:srgbClr val="92D050"/>
                </a:solidFill>
              </a:rPr>
              <a:t> (</a:t>
            </a:r>
            <a:r>
              <a:rPr lang="en-US" sz="2400" b="1" i="1" dirty="0" smtClean="0">
                <a:solidFill>
                  <a:srgbClr val="92D050"/>
                </a:solidFill>
              </a:rPr>
              <a:t>investment decision</a:t>
            </a:r>
            <a:r>
              <a:rPr lang="en-US" sz="2400" b="1" dirty="0" smtClean="0">
                <a:solidFill>
                  <a:srgbClr val="92D050"/>
                </a:solidFill>
              </a:rPr>
              <a:t>), 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7772400" cy="5029200"/>
          </a:xfrm>
        </p:spPr>
        <p:txBody>
          <a:bodyPr>
            <a:noAutofit/>
          </a:bodyPr>
          <a:lstStyle/>
          <a:p>
            <a:pPr marL="624078" indent="-514350" algn="just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r>
              <a:rPr lang="en-US" sz="2400" dirty="0" smtClean="0"/>
              <a:t>      </a:t>
            </a:r>
            <a:r>
              <a:rPr lang="en-US" sz="2000" dirty="0" smtClean="0"/>
              <a:t>  </a:t>
            </a:r>
            <a:r>
              <a:rPr lang="en-US" sz="2000" dirty="0" err="1" smtClean="0"/>
              <a:t>Menyangkut</a:t>
            </a:r>
            <a:r>
              <a:rPr lang="en-US" sz="2000" dirty="0" smtClean="0"/>
              <a:t> </a:t>
            </a:r>
            <a:r>
              <a:rPr lang="en-US" sz="2000" dirty="0" err="1" smtClean="0"/>
              <a:t>masalah</a:t>
            </a:r>
            <a:r>
              <a:rPr lang="en-US" sz="2000" dirty="0" smtClean="0"/>
              <a:t> </a:t>
            </a:r>
            <a:r>
              <a:rPr lang="en-US" sz="2000" dirty="0" err="1" smtClean="0"/>
              <a:t>pemilihan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   </a:t>
            </a:r>
            <a:r>
              <a:rPr lang="en-US" sz="2000" dirty="0" err="1" smtClean="0"/>
              <a:t>bentuk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dana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tersedia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,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alternatif</a:t>
            </a:r>
            <a:r>
              <a:rPr lang="en-US" sz="2000" dirty="0" smtClean="0"/>
              <a:t> </a:t>
            </a:r>
            <a:r>
              <a:rPr lang="en-US" sz="2000" dirty="0" err="1" smtClean="0"/>
              <a:t>pembelanjaan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menimbulkan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paling </a:t>
            </a:r>
            <a:r>
              <a:rPr lang="en-US" sz="2000" dirty="0" err="1" smtClean="0"/>
              <a:t>murah</a:t>
            </a:r>
            <a:r>
              <a:rPr lang="en-US" sz="2000" dirty="0" smtClean="0"/>
              <a:t>.</a:t>
            </a:r>
          </a:p>
          <a:p>
            <a:pPr marL="624078" indent="-514350" algn="just">
              <a:spcBef>
                <a:spcPts val="580"/>
              </a:spcBef>
              <a:buNone/>
              <a:defRPr/>
            </a:pPr>
            <a:r>
              <a:rPr lang="en-US" sz="2000" dirty="0" smtClean="0"/>
              <a:t>         </a:t>
            </a:r>
            <a:r>
              <a:rPr lang="en-US" sz="2000" dirty="0" err="1" smtClean="0"/>
              <a:t>Biaya</a:t>
            </a:r>
            <a:r>
              <a:rPr lang="en-US" sz="2000" dirty="0" smtClean="0"/>
              <a:t> modal (</a:t>
            </a:r>
            <a:r>
              <a:rPr lang="en-US" sz="2000" b="1" i="1" dirty="0" smtClean="0"/>
              <a:t>Cost of Capital</a:t>
            </a:r>
            <a:r>
              <a:rPr lang="en-US" sz="2000" dirty="0" smtClean="0"/>
              <a:t>)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biaya</a:t>
            </a:r>
            <a:r>
              <a:rPr lang="en-US" sz="2000" dirty="0" smtClean="0"/>
              <a:t> yang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dikeluarkan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dibayar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mendapatkan</a:t>
            </a:r>
            <a:r>
              <a:rPr lang="en-US" sz="2000" dirty="0" smtClean="0"/>
              <a:t> modal yang </a:t>
            </a:r>
            <a:r>
              <a:rPr lang="en-US" sz="2000" dirty="0" err="1" smtClean="0"/>
              <a:t>diguna-kan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investasi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. </a:t>
            </a:r>
            <a:r>
              <a:rPr lang="id-ID" sz="2000" dirty="0" smtClean="0"/>
              <a:t>Sumber </a:t>
            </a:r>
            <a:r>
              <a:rPr lang="en-US" sz="2000" dirty="0" smtClean="0"/>
              <a:t>Modal :	</a:t>
            </a:r>
            <a:endParaRPr lang="id-ID" sz="2000" dirty="0" smtClean="0"/>
          </a:p>
          <a:p>
            <a:pPr marL="624078" indent="-514350" algn="just">
              <a:spcBef>
                <a:spcPts val="580"/>
              </a:spcBef>
              <a:buNone/>
              <a:defRPr/>
            </a:pPr>
            <a:r>
              <a:rPr lang="en-US" sz="2000" dirty="0" smtClean="0"/>
              <a:t>	1. </a:t>
            </a:r>
            <a:r>
              <a:rPr lang="en-US" sz="2000" dirty="0" err="1" smtClean="0"/>
              <a:t>Hutang</a:t>
            </a:r>
            <a:r>
              <a:rPr lang="id-ID" sz="2000" dirty="0" smtClean="0"/>
              <a:t>/</a:t>
            </a:r>
            <a:r>
              <a:rPr lang="en-US" sz="2000" dirty="0" err="1" smtClean="0"/>
              <a:t>Obligasi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624078" indent="-514350" algn="just">
              <a:spcBef>
                <a:spcPts val="580"/>
              </a:spcBef>
              <a:buNone/>
              <a:defRPr/>
            </a:pPr>
            <a:r>
              <a:rPr lang="en-US" sz="2000" dirty="0" smtClean="0"/>
              <a:t>	</a:t>
            </a:r>
            <a:r>
              <a:rPr lang="id-ID" sz="2000" dirty="0" smtClean="0"/>
              <a:t>2. </a:t>
            </a:r>
            <a:r>
              <a:rPr lang="en-US" sz="2000" dirty="0" err="1" smtClean="0"/>
              <a:t>Saham</a:t>
            </a:r>
            <a:r>
              <a:rPr lang="en-US" sz="2000" dirty="0" smtClean="0"/>
              <a:t> </a:t>
            </a:r>
            <a:r>
              <a:rPr lang="en-US" sz="2000" dirty="0" err="1" smtClean="0"/>
              <a:t>Preferen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624078" indent="-514350" algn="just">
              <a:spcBef>
                <a:spcPts val="580"/>
              </a:spcBef>
              <a:buNone/>
              <a:defRPr/>
            </a:pPr>
            <a:r>
              <a:rPr lang="en-US" sz="2000" dirty="0" smtClean="0"/>
              <a:t>	</a:t>
            </a:r>
            <a:r>
              <a:rPr lang="id-ID" sz="2000" dirty="0" smtClean="0"/>
              <a:t>3. S</a:t>
            </a:r>
            <a:r>
              <a:rPr lang="en-US" sz="2000" dirty="0" err="1" smtClean="0"/>
              <a:t>aham</a:t>
            </a:r>
            <a:r>
              <a:rPr lang="en-US" sz="2000" dirty="0" smtClean="0"/>
              <a:t> </a:t>
            </a:r>
            <a:r>
              <a:rPr lang="en-US" sz="2000" dirty="0" err="1" smtClean="0"/>
              <a:t>Biasa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624078" indent="-514350" algn="just">
              <a:spcBef>
                <a:spcPts val="580"/>
              </a:spcBef>
              <a:buNone/>
              <a:defRPr/>
            </a:pPr>
            <a:r>
              <a:rPr lang="en-US" sz="2000" dirty="0" smtClean="0"/>
              <a:t>	</a:t>
            </a:r>
            <a:r>
              <a:rPr lang="id-ID" sz="2000" dirty="0" smtClean="0"/>
              <a:t>4.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ditahan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624078" indent="-514350" algn="just" eaLnBrk="1" fontAlgn="auto" hangingPunct="1">
              <a:spcBef>
                <a:spcPts val="580"/>
              </a:spcBef>
              <a:spcAft>
                <a:spcPts val="0"/>
              </a:spcAft>
              <a:buNone/>
              <a:defRPr/>
            </a:pP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" y="762000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92D050"/>
                </a:solidFill>
              </a:rPr>
              <a:t>Mengambil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keputusan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pembelanjaan</a:t>
            </a:r>
            <a:r>
              <a:rPr lang="en-US" sz="2400" b="1" dirty="0" smtClean="0">
                <a:solidFill>
                  <a:srgbClr val="92D050"/>
                </a:solidFill>
              </a:rPr>
              <a:t> (</a:t>
            </a:r>
            <a:r>
              <a:rPr lang="en-US" sz="2400" b="1" i="1" dirty="0" smtClean="0">
                <a:solidFill>
                  <a:srgbClr val="92D050"/>
                </a:solidFill>
              </a:rPr>
              <a:t>financing decision</a:t>
            </a:r>
            <a:r>
              <a:rPr lang="en-US" sz="2400" b="1" dirty="0" smtClean="0">
                <a:solidFill>
                  <a:srgbClr val="92D050"/>
                </a:solidFill>
              </a:rPr>
              <a:t>), 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431</TotalTime>
  <Words>1396</Words>
  <Application>Microsoft Office PowerPoint</Application>
  <PresentationFormat>On-screen Show (4:3)</PresentationFormat>
  <Paragraphs>246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Slide 1</vt:lpstr>
      <vt:lpstr>MATERI Peranan manajemen keuangan</vt:lpstr>
      <vt:lpstr>Slide 3</vt:lpstr>
      <vt:lpstr>Slide 4</vt:lpstr>
      <vt:lpstr>Slide 5</vt:lpstr>
      <vt:lpstr>Slide 6</vt:lpstr>
      <vt:lpstr>Slide 7</vt:lpstr>
      <vt:lpstr>Slide 8</vt:lpstr>
      <vt:lpstr>Slide 9</vt:lpstr>
      <vt:lpstr>Neraca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Present Value (PV)</vt:lpstr>
      <vt:lpstr>Slide 21</vt:lpstr>
      <vt:lpstr>Metode lain:</vt:lpstr>
      <vt:lpstr>Slide 23</vt:lpstr>
      <vt:lpstr>Slide 24</vt:lpstr>
      <vt:lpstr>ANUITAS:</vt:lpstr>
      <vt:lpstr>Anuitas Majemuk  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i Peranan manajemen keuangan</dc:title>
  <dc:creator/>
  <cp:lastModifiedBy>Toshiba</cp:lastModifiedBy>
  <cp:revision>33</cp:revision>
  <dcterms:created xsi:type="dcterms:W3CDTF">2006-08-16T00:00:00Z</dcterms:created>
  <dcterms:modified xsi:type="dcterms:W3CDTF">2014-09-24T05:39:05Z</dcterms:modified>
</cp:coreProperties>
</file>